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82" r:id="rId3"/>
    <p:sldId id="283" r:id="rId4"/>
    <p:sldId id="272" r:id="rId5"/>
    <p:sldId id="273" r:id="rId6"/>
    <p:sldId id="261" r:id="rId7"/>
    <p:sldId id="274" r:id="rId8"/>
    <p:sldId id="262" r:id="rId9"/>
    <p:sldId id="285" r:id="rId10"/>
    <p:sldId id="279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9C2CB-D494-D747-AF84-E136A6E5E02B}" type="datetimeFigureOut">
              <a:rPr lang="en-US" smtClean="0"/>
              <a:t>6/30/16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D0F34E-E24A-2348-8738-BB83A059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0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7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01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6096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3200" b="1" i="0">
                <a:latin typeface="Calibri"/>
                <a:cs typeface="Calibri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100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91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40652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53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693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70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50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24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9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4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44336"/>
            <a:ext cx="8229600" cy="4232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311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01744"/>
            <a:ext cx="7772400" cy="182287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Aflatoxin mitigation to improve nutrition, safety and market competitiveness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81179"/>
            <a:ext cx="6400800" cy="2717624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Anitha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Seetha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Yacinta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Muzanila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Will </a:t>
            </a:r>
            <a:r>
              <a:rPr lang="en-US" dirty="0" err="1" smtClean="0">
                <a:solidFill>
                  <a:schemeClr val="tx1"/>
                </a:solidFill>
              </a:rPr>
              <a:t>Munthali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Lizzie </a:t>
            </a:r>
            <a:r>
              <a:rPr lang="en-US" dirty="0" err="1">
                <a:solidFill>
                  <a:schemeClr val="tx1"/>
                </a:solidFill>
              </a:rPr>
              <a:t>K</a:t>
            </a:r>
            <a:r>
              <a:rPr lang="en-US" dirty="0" err="1" smtClean="0">
                <a:solidFill>
                  <a:schemeClr val="tx1"/>
                </a:solidFill>
              </a:rPr>
              <a:t>achula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Elirehema Swai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Jackson </a:t>
            </a:r>
            <a:r>
              <a:rPr lang="en-US" dirty="0" err="1">
                <a:solidFill>
                  <a:srgbClr val="000000"/>
                </a:solidFill>
              </a:rPr>
              <a:t>Shija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Lucas </a:t>
            </a:r>
            <a:r>
              <a:rPr lang="en-US" dirty="0" err="1">
                <a:solidFill>
                  <a:srgbClr val="000000"/>
                </a:solidFill>
              </a:rPr>
              <a:t>Mirambo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Patrick Okori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607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Status quo and moving forward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58802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Done</a:t>
            </a:r>
            <a:r>
              <a:rPr lang="en-US" sz="2800" dirty="0" smtClean="0"/>
              <a:t>: </a:t>
            </a:r>
            <a:r>
              <a:rPr lang="en-US" sz="2800" dirty="0" smtClean="0"/>
              <a:t>Hot spot mapped, Diets developed, management options for AR crops </a:t>
            </a:r>
            <a:r>
              <a:rPr lang="en-US" sz="2800" dirty="0" smtClean="0"/>
              <a:t>being tested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Ongoing</a:t>
            </a:r>
            <a:r>
              <a:rPr lang="en-US" sz="2800" dirty="0" smtClean="0"/>
              <a:t>: </a:t>
            </a:r>
            <a:r>
              <a:rPr lang="en-US" sz="2800" dirty="0" smtClean="0"/>
              <a:t>Feeding trials, 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Gap </a:t>
            </a:r>
            <a:r>
              <a:rPr lang="en-US" sz="2800" b="1" dirty="0"/>
              <a:t>areas</a:t>
            </a:r>
            <a:r>
              <a:rPr lang="en-US" sz="2800" dirty="0"/>
              <a:t>: (RO to outcomes level)</a:t>
            </a:r>
          </a:p>
          <a:p>
            <a:pPr marL="914400" lvl="2" indent="0">
              <a:buNone/>
            </a:pPr>
            <a:endParaRPr lang="en-US" sz="2000" dirty="0" smtClean="0"/>
          </a:p>
          <a:p>
            <a:pPr marL="914400" lvl="1" indent="-514350">
              <a:buFont typeface="+mj-lt"/>
              <a:buAutoNum type="romanLcPeriod"/>
            </a:pPr>
            <a:r>
              <a:rPr lang="en-US" sz="2400" dirty="0"/>
              <a:t>Scaling-out </a:t>
            </a:r>
          </a:p>
          <a:p>
            <a:pPr lvl="2"/>
            <a:r>
              <a:rPr lang="en-US" sz="2000" dirty="0" smtClean="0"/>
              <a:t>Strategic partnerships</a:t>
            </a:r>
            <a:endParaRPr lang="en-US" sz="2000" dirty="0"/>
          </a:p>
          <a:p>
            <a:pPr lvl="2"/>
            <a:r>
              <a:rPr lang="en-US" sz="2000" dirty="0" smtClean="0"/>
              <a:t>Leverage other investments</a:t>
            </a:r>
          </a:p>
          <a:p>
            <a:pPr lvl="3"/>
            <a:r>
              <a:rPr lang="en-US" sz="1600" smtClean="0"/>
              <a:t>McKnight</a:t>
            </a:r>
            <a:r>
              <a:rPr lang="en-US" sz="1600" dirty="0" smtClean="0"/>
              <a:t>, USAID and </a:t>
            </a:r>
            <a:r>
              <a:rPr lang="en-US" sz="1600" dirty="0" err="1" smtClean="0"/>
              <a:t>Agri</a:t>
            </a:r>
            <a:r>
              <a:rPr lang="en-US" sz="1600" dirty="0" smtClean="0"/>
              <a:t>-related investments and the CRP </a:t>
            </a:r>
            <a:r>
              <a:rPr lang="en-US" sz="1600" dirty="0" err="1" smtClean="0"/>
              <a:t>etc</a:t>
            </a:r>
            <a:endParaRPr lang="en-US" sz="1600" dirty="0" smtClean="0"/>
          </a:p>
          <a:p>
            <a:pPr lvl="2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33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95139"/>
            <a:ext cx="8229600" cy="846138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627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86800" cy="685800"/>
          </a:xfrm>
        </p:spPr>
        <p:txBody>
          <a:bodyPr/>
          <a:lstStyle/>
          <a:p>
            <a:r>
              <a:rPr lang="en-US" sz="3200" b="1" dirty="0" smtClean="0"/>
              <a:t>Livelihood assets</a:t>
            </a:r>
            <a:r>
              <a:rPr lang="en-US" sz="3200" dirty="0" smtClean="0"/>
              <a:t>: </a:t>
            </a:r>
            <a:r>
              <a:rPr lang="en-US" sz="3200" b="1" dirty="0" smtClean="0"/>
              <a:t>Income: Crops predominate</a:t>
            </a:r>
            <a:endParaRPr lang="en-US" sz="3200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483604"/>
              </p:ext>
            </p:extLst>
          </p:nvPr>
        </p:nvGraphicFramePr>
        <p:xfrm>
          <a:off x="381000" y="1904999"/>
          <a:ext cx="8603372" cy="359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cument" r:id="rId3" imgW="6096000" imgH="2921000" progId="Word.Document.12">
                  <p:embed/>
                </p:oleObj>
              </mc:Choice>
              <mc:Fallback>
                <p:oleObj name="Document" r:id="rId3" imgW="6096000" imgH="2921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" y="1904999"/>
                        <a:ext cx="8603372" cy="3591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5673298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These communities are basically agrarian </a:t>
            </a:r>
            <a:r>
              <a:rPr lang="en-US" sz="2400" b="1" dirty="0"/>
              <a:t>with livelihoods dependent from </a:t>
            </a:r>
            <a:r>
              <a:rPr lang="en-US" sz="2400" b="1" dirty="0" smtClean="0"/>
              <a:t>crops and livestock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381000" y="5164806"/>
            <a:ext cx="16260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n</a:t>
            </a:r>
            <a:r>
              <a:rPr lang="en-US" b="1" dirty="0" smtClean="0"/>
              <a:t>= 365 </a:t>
            </a:r>
            <a:r>
              <a:rPr lang="en-US" b="1" dirty="0"/>
              <a:t>farmers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15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741" y="1490314"/>
            <a:ext cx="8674504" cy="20955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b="1" dirty="0" smtClean="0"/>
              <a:t>60</a:t>
            </a:r>
            <a:r>
              <a:rPr lang="en-GB" sz="2400" dirty="0" smtClean="0"/>
              <a:t>% </a:t>
            </a:r>
            <a:r>
              <a:rPr lang="en-GB" sz="2400" dirty="0" smtClean="0"/>
              <a:t>of farmers have adequate food to last 12 months </a:t>
            </a:r>
          </a:p>
          <a:p>
            <a:pPr>
              <a:defRPr/>
            </a:pPr>
            <a:r>
              <a:rPr lang="en-GB" sz="2400" dirty="0" smtClean="0"/>
              <a:t>Jan (</a:t>
            </a:r>
            <a:r>
              <a:rPr lang="en-GB" sz="2400" b="1" dirty="0" smtClean="0"/>
              <a:t>21</a:t>
            </a:r>
            <a:r>
              <a:rPr lang="en-GB" sz="2400" dirty="0" smtClean="0"/>
              <a:t>%), Feb (</a:t>
            </a:r>
            <a:r>
              <a:rPr lang="en-GB" sz="2400" b="1" dirty="0" smtClean="0"/>
              <a:t>22</a:t>
            </a:r>
            <a:r>
              <a:rPr lang="en-GB" sz="2400" dirty="0" smtClean="0"/>
              <a:t>%) &amp; March (</a:t>
            </a:r>
            <a:r>
              <a:rPr lang="en-GB" sz="2400" b="1" dirty="0" smtClean="0"/>
              <a:t>17</a:t>
            </a:r>
            <a:r>
              <a:rPr lang="en-GB" sz="2400" dirty="0" smtClean="0"/>
              <a:t>%) are the most lean months</a:t>
            </a:r>
          </a:p>
          <a:p>
            <a:pPr>
              <a:defRPr/>
            </a:pPr>
            <a:r>
              <a:rPr lang="en-GB" sz="2400" dirty="0" smtClean="0"/>
              <a:t>Cash purchases (</a:t>
            </a:r>
            <a:r>
              <a:rPr lang="en-GB" sz="2400" b="1" dirty="0" smtClean="0"/>
              <a:t>62</a:t>
            </a:r>
            <a:r>
              <a:rPr lang="en-GB" sz="2400" dirty="0" smtClean="0"/>
              <a:t>%), labour exchange for food (</a:t>
            </a:r>
            <a:r>
              <a:rPr lang="en-GB" sz="2400" b="1" dirty="0" smtClean="0"/>
              <a:t>28</a:t>
            </a:r>
            <a:r>
              <a:rPr lang="en-GB" sz="2400" dirty="0" smtClean="0"/>
              <a:t>%) are major coping strategies for food insecurity</a:t>
            </a:r>
          </a:p>
          <a:p>
            <a:pPr marL="0" indent="0">
              <a:buFont typeface="Arial" charset="0"/>
              <a:buNone/>
              <a:defRPr/>
            </a:pPr>
            <a:endParaRPr lang="en-GB" dirty="0"/>
          </a:p>
        </p:txBody>
      </p:sp>
      <p:sp>
        <p:nvSpPr>
          <p:cNvPr id="40997" name="TextBox 4"/>
          <p:cNvSpPr txBox="1">
            <a:spLocks noChangeArrowheads="1"/>
          </p:cNvSpPr>
          <p:nvPr/>
        </p:nvSpPr>
        <p:spPr bwMode="auto">
          <a:xfrm>
            <a:off x="1320603" y="862065"/>
            <a:ext cx="59309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00"/>
                </a:solidFill>
              </a:rPr>
              <a:t>Food security Indices</a:t>
            </a:r>
            <a:endParaRPr lang="en-US" sz="3200" b="1" dirty="0">
              <a:solidFill>
                <a:srgbClr val="0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48732" y="3398813"/>
            <a:ext cx="6874125" cy="3482254"/>
            <a:chOff x="1354532" y="3398813"/>
            <a:chExt cx="5592711" cy="34822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54532" y="3398813"/>
              <a:ext cx="5592711" cy="348225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596175" y="3648207"/>
              <a:ext cx="78739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sz="2400" dirty="0">
                  <a:cs typeface="Arial" pitchFamily="34" charset="0"/>
                </a:rPr>
                <a:t>41 %</a:t>
              </a:r>
              <a:endParaRPr lang="en-US" sz="2400" dirty="0">
                <a:cs typeface="Arial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522448" y="4287831"/>
              <a:ext cx="78739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cs typeface="Arial" pitchFamily="34" charset="0"/>
                </a:rPr>
                <a:t>23 </a:t>
              </a:r>
              <a:r>
                <a:rPr lang="en-GB" sz="2400" dirty="0">
                  <a:cs typeface="Arial" pitchFamily="34" charset="0"/>
                </a:rPr>
                <a:t>%</a:t>
              </a:r>
              <a:endParaRPr lang="en-US" sz="2400" dirty="0">
                <a:cs typeface="Arial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381369" y="4999928"/>
              <a:ext cx="101993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cs typeface="Arial" pitchFamily="34" charset="0"/>
                </a:rPr>
                <a:t>22.7 </a:t>
              </a:r>
              <a:r>
                <a:rPr lang="en-GB" sz="2400" dirty="0">
                  <a:cs typeface="Arial" pitchFamily="34" charset="0"/>
                </a:rPr>
                <a:t>%</a:t>
              </a:r>
              <a:endParaRPr lang="en-US" sz="2400" dirty="0">
                <a:cs typeface="Arial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10000" y="5457003"/>
              <a:ext cx="78739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cs typeface="Arial" pitchFamily="34" charset="0"/>
                </a:rPr>
                <a:t>14 %</a:t>
              </a:r>
              <a:endParaRPr lang="en-US" sz="2400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4009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990600"/>
            <a:ext cx="7772400" cy="6096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600" dirty="0">
                <a:latin typeface="+mn-lt"/>
              </a:rPr>
              <a:t>R</a:t>
            </a:r>
            <a:r>
              <a:rPr lang="en-US" sz="3600" b="1" dirty="0" smtClean="0">
                <a:latin typeface="+mn-lt"/>
              </a:rPr>
              <a:t>esearch programming</a:t>
            </a:r>
            <a:endParaRPr lang="en-US" sz="36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399" y="1905000"/>
            <a:ext cx="82898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Result area</a:t>
            </a:r>
          </a:p>
          <a:p>
            <a:endParaRPr lang="en-US" b="1" dirty="0"/>
          </a:p>
          <a:p>
            <a:pPr marL="342900" lvl="0" indent="-342900">
              <a:buFont typeface="+mj-lt"/>
              <a:buAutoNum type="arabicPeriod"/>
            </a:pPr>
            <a:r>
              <a:rPr lang="en-GB" sz="2400" dirty="0"/>
              <a:t>Minimizing health risk from crops to improve wellbeing and competitiveness</a:t>
            </a:r>
          </a:p>
          <a:p>
            <a:pPr lvl="0"/>
            <a:endParaRPr lang="en-GB" i="1" dirty="0"/>
          </a:p>
        </p:txBody>
      </p:sp>
      <p:sp>
        <p:nvSpPr>
          <p:cNvPr id="12" name="Rectangle 11"/>
          <p:cNvSpPr/>
          <p:nvPr/>
        </p:nvSpPr>
        <p:spPr>
          <a:xfrm>
            <a:off x="228600" y="3911937"/>
            <a:ext cx="844590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/>
              <a:t>Research question</a:t>
            </a:r>
          </a:p>
          <a:p>
            <a:pPr lvl="0"/>
            <a:endParaRPr lang="en-US" b="1" i="1" dirty="0" smtClean="0"/>
          </a:p>
          <a:p>
            <a:pPr lvl="0"/>
            <a:r>
              <a:rPr lang="en-US" sz="2400" i="1" dirty="0" smtClean="0"/>
              <a:t>What </a:t>
            </a:r>
            <a:r>
              <a:rPr lang="en-US" sz="2400" i="1" dirty="0"/>
              <a:t>are the </a:t>
            </a:r>
            <a:r>
              <a:rPr lang="en-US" sz="2400" i="1" dirty="0" smtClean="0"/>
              <a:t>best-bet technology </a:t>
            </a:r>
            <a:r>
              <a:rPr lang="en-US" sz="2400" i="1" dirty="0" smtClean="0"/>
              <a:t>packages and options </a:t>
            </a:r>
            <a:r>
              <a:rPr lang="en-US" sz="2400" i="1" dirty="0"/>
              <a:t>that </a:t>
            </a:r>
            <a:r>
              <a:rPr lang="en-GB" sz="2400" i="1" dirty="0" smtClean="0"/>
              <a:t>or </a:t>
            </a:r>
            <a:r>
              <a:rPr lang="en-GB" sz="2400" i="1" dirty="0"/>
              <a:t>improving nutrition &amp; food safety </a:t>
            </a:r>
            <a:r>
              <a:rPr lang="en-GB" sz="2400" i="1" dirty="0" smtClean="0"/>
              <a:t>in the s</a:t>
            </a:r>
            <a:r>
              <a:rPr lang="en-US" sz="2400" i="1" dirty="0" err="1" smtClean="0"/>
              <a:t>emi</a:t>
            </a:r>
            <a:r>
              <a:rPr lang="en-US" sz="2400" i="1" dirty="0"/>
              <a:t>-</a:t>
            </a:r>
            <a:r>
              <a:rPr lang="en-US" sz="2400" i="1" dirty="0" smtClean="0"/>
              <a:t>arid </a:t>
            </a:r>
            <a:r>
              <a:rPr lang="en-US" sz="2400" i="1" dirty="0" smtClean="0"/>
              <a:t>agro-ecologies of Kongwa and Kiteto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681298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12867"/>
            <a:ext cx="7772400" cy="609600"/>
          </a:xfrm>
        </p:spPr>
        <p:txBody>
          <a:bodyPr/>
          <a:lstStyle/>
          <a:p>
            <a:r>
              <a:rPr lang="en-US" dirty="0" smtClean="0"/>
              <a:t>Targeted ESA results: KK inputs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713784"/>
              </p:ext>
            </p:extLst>
          </p:nvPr>
        </p:nvGraphicFramePr>
        <p:xfrm>
          <a:off x="427225" y="1822467"/>
          <a:ext cx="8130507" cy="4455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0169"/>
                <a:gridCol w="2710169"/>
                <a:gridCol w="2710169"/>
              </a:tblGrid>
              <a:tr h="402326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Research Output 2: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2326">
                <a:tc>
                  <a:txBody>
                    <a:bodyPr/>
                    <a:lstStyle/>
                    <a:p>
                      <a:pPr marL="1295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Project level output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Milestone targets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Intermediate outputs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0693">
                <a:tc>
                  <a:txBody>
                    <a:bodyPr/>
                    <a:lstStyle/>
                    <a:p>
                      <a:pPr marL="1295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Output 7: Innovations that increase availability and consumption of safe and nutritious food products deployed 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7.1 % of farmers using new/improved postharvest technologies to store produce and reduce pest infestation and losses in Tanzania by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7.2 Inventory of mycotoxins mitigation technologies used by farmers in Tanzania by Sept. 2016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indent="-228600">
                        <a:buFontTx/>
                        <a:buAutoNum type="arabicPeriod"/>
                        <a:defRPr/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a typeface="Arial" pitchFamily="-107" charset="0"/>
                          <a:cs typeface="Arial" pitchFamily="-107" charset="0"/>
                        </a:rPr>
                        <a:t>Aflatoxin prevalence mapped.</a:t>
                      </a:r>
                    </a:p>
                    <a:p>
                      <a:pPr marL="228600" indent="-228600">
                        <a:buFontTx/>
                        <a:buAutoNum type="arabicPeriod"/>
                        <a:defRPr/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a typeface="Arial" pitchFamily="-107" charset="0"/>
                          <a:cs typeface="Arial" pitchFamily="-107" charset="0"/>
                        </a:rPr>
                        <a:t>Pathogen dynamics studied.</a:t>
                      </a:r>
                    </a:p>
                    <a:p>
                      <a:pPr marL="228600" indent="-228600">
                        <a:buFontTx/>
                        <a:buAutoNum type="arabicPeriod"/>
                        <a:defRPr/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a typeface="Arial" pitchFamily="-107" charset="0"/>
                          <a:cs typeface="Arial" pitchFamily="-107" charset="0"/>
                        </a:rPr>
                        <a:t>Gender analysis of agriculture enterprises</a:t>
                      </a:r>
                    </a:p>
                    <a:p>
                      <a:pPr marL="228600" indent="-228600">
                        <a:buFontTx/>
                        <a:buAutoNum type="arabicPeriod"/>
                        <a:defRPr/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a typeface="Arial" pitchFamily="-107" charset="0"/>
                          <a:cs typeface="Arial" pitchFamily="-107" charset="0"/>
                        </a:rPr>
                        <a:t>Complementary feeding options tested.</a:t>
                      </a:r>
                    </a:p>
                    <a:p>
                      <a:pPr marL="228600" indent="-228600">
                        <a:buFontTx/>
                        <a:buAutoNum type="arabicPeriod"/>
                        <a:defRPr/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a typeface="Arial" pitchFamily="-107" charset="0"/>
                          <a:cs typeface="Arial" pitchFamily="-107" charset="0"/>
                        </a:rPr>
                        <a:t>Legume processing </a:t>
                      </a:r>
                      <a:r>
                        <a:rPr lang="en-GB" sz="1800" dirty="0" smtClean="0">
                          <a:ea typeface="Arial" pitchFamily="-107" charset="0"/>
                          <a:cs typeface="Arial" pitchFamily="-107" charset="0"/>
                        </a:rPr>
                        <a:t>technologies tested</a:t>
                      </a:r>
                      <a:endParaRPr lang="en-US" sz="1800" dirty="0" smtClean="0">
                        <a:ea typeface="Arial" pitchFamily="-107" charset="0"/>
                        <a:cs typeface="Arial" pitchFamily="-107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59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Placeholder 1"/>
          <p:cNvSpPr>
            <a:spLocks noGrp="1"/>
          </p:cNvSpPr>
          <p:nvPr>
            <p:ph type="body" sz="quarter" idx="12"/>
          </p:nvPr>
        </p:nvSpPr>
        <p:spPr bwMode="auto">
          <a:xfrm>
            <a:off x="838200" y="1219200"/>
            <a:ext cx="77724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 smtClean="0">
                <a:latin typeface="+mn-lt"/>
              </a:rPr>
              <a:t>R&amp;D pathway</a:t>
            </a:r>
            <a:endParaRPr lang="en-US" sz="3600" b="1" dirty="0">
              <a:latin typeface="+mn-lt"/>
            </a:endParaRPr>
          </a:p>
        </p:txBody>
      </p:sp>
      <p:pic>
        <p:nvPicPr>
          <p:cNvPr id="24579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4" t="21134" r="11346"/>
          <a:stretch/>
        </p:blipFill>
        <p:spPr bwMode="auto">
          <a:xfrm>
            <a:off x="685800" y="1981200"/>
            <a:ext cx="7961519" cy="453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81200" y="3267670"/>
            <a:ext cx="2362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 dirty="0" err="1" smtClean="0"/>
              <a:t>Yrs</a:t>
            </a:r>
            <a:r>
              <a:rPr lang="en-US" b="1" dirty="0" smtClean="0"/>
              <a:t> 1</a:t>
            </a:r>
            <a:r>
              <a:rPr lang="en-US" b="1" dirty="0" smtClean="0"/>
              <a:t>-3</a:t>
            </a:r>
            <a:endParaRPr lang="en-US" b="1" dirty="0"/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Technology testing</a:t>
            </a:r>
            <a:endParaRPr lang="en-US" dirty="0"/>
          </a:p>
          <a:p>
            <a:pPr eaLnBrk="1" hangingPunct="1"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site characterization</a:t>
            </a:r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 rot="3384525">
            <a:off x="3073675" y="4765300"/>
            <a:ext cx="101547" cy="1029670"/>
          </a:xfrm>
          <a:prstGeom prst="leftBrace">
            <a:avLst>
              <a:gd name="adj1" fmla="val 8333"/>
              <a:gd name="adj2" fmla="val 5096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086100" y="4231639"/>
            <a:ext cx="38100" cy="1026161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97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37212"/>
            <a:ext cx="7772400" cy="609600"/>
          </a:xfrm>
        </p:spPr>
        <p:txBody>
          <a:bodyPr/>
          <a:lstStyle/>
          <a:p>
            <a:r>
              <a:rPr lang="en-US" dirty="0" smtClean="0"/>
              <a:t>Partnership profile and changes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340525"/>
              </p:ext>
            </p:extLst>
          </p:nvPr>
        </p:nvGraphicFramePr>
        <p:xfrm>
          <a:off x="533400" y="2167111"/>
          <a:ext cx="7772400" cy="3576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436"/>
                <a:gridCol w="3032164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Role then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Role now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Anchor Host &amp; R&amp;D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Anchor Host &amp; R&amp;D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ARI</a:t>
                      </a:r>
                      <a:r>
                        <a:rPr lang="en-US" baseline="0" dirty="0" smtClean="0"/>
                        <a:t> Hombolo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Anchor Host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Anchor Host </a:t>
                      </a:r>
                    </a:p>
                    <a:p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Tuboreshe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Chakula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Demonstrations and technology promotions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Project closed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ICRISAT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 development,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testing and promotion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Remains the same</a:t>
                      </a:r>
                      <a:endParaRPr lang="en-US" b="1" dirty="0" smtClean="0"/>
                    </a:p>
                    <a:p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Local Governments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Demonstrations and technology promotions</a:t>
                      </a:r>
                    </a:p>
                    <a:p>
                      <a:r>
                        <a:rPr lang="en-US" baseline="0" dirty="0" smtClean="0"/>
                        <a:t> via Innovation platforms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Remains the same</a:t>
                      </a:r>
                    </a:p>
                    <a:p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94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1"/>
          <p:cNvSpPr txBox="1">
            <a:spLocks/>
          </p:cNvSpPr>
          <p:nvPr/>
        </p:nvSpPr>
        <p:spPr>
          <a:xfrm>
            <a:off x="762000" y="990600"/>
            <a:ext cx="7772400" cy="609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3200" b="1" dirty="0" smtClean="0">
                <a:latin typeface="Arial"/>
                <a:cs typeface="Arial"/>
              </a:rPr>
              <a:t>2012-2016 key results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526912"/>
              </p:ext>
            </p:extLst>
          </p:nvPr>
        </p:nvGraphicFramePr>
        <p:xfrm>
          <a:off x="457200" y="1828800"/>
          <a:ext cx="8023129" cy="426720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524000"/>
                <a:gridCol w="741518"/>
                <a:gridCol w="903426"/>
                <a:gridCol w="1329081"/>
                <a:gridCol w="1179668"/>
                <a:gridCol w="1273485"/>
                <a:gridCol w="1071951"/>
              </a:tblGrid>
              <a:tr h="1028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Field and freshly harvested samples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 of samples tested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 of samples positive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Percentage of samples positive for aflatoxin (%)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Number of samples having &gt;20 ppb toxin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Percentage of samples having &gt;20 ppb toxin (%)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Range of toxin in samples (ppb)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56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Bambara nuts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43.5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5.1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to 411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56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Groundnut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72.3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17.7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to 4000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56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Sunflower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11.1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to 293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56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Sorghum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to 10.7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56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0283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Stored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dirty="0" smtClean="0">
                          <a:effectLst/>
                        </a:rPr>
                        <a:t>samples for 6 months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Number of samples tested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Number of samples positive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Percentage of samples positive for aflatoxin (%)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Number of samples having &gt;20 ppb toxin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Percentage of samples having &gt;20 ppb toxin (%)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Range of toxin in samples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56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Bambara nuts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93.75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62.5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to 3080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56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Groundnut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96.4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82.1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to 3297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56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sunflower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92.7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61.4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to 3185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56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sorghum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35.2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 to 63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48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2314"/>
            <a:ext cx="8229600" cy="661874"/>
          </a:xfrm>
        </p:spPr>
        <p:txBody>
          <a:bodyPr>
            <a:noAutofit/>
          </a:bodyPr>
          <a:lstStyle/>
          <a:p>
            <a:pPr lvl="0"/>
            <a:r>
              <a:rPr lang="en-US" sz="3200" b="1" dirty="0">
                <a:latin typeface="+mn-lt"/>
                <a:cs typeface="Arial"/>
              </a:rPr>
              <a:t>2012-2016 key results</a:t>
            </a:r>
            <a:br>
              <a:rPr lang="en-US" sz="3200" b="1" dirty="0">
                <a:latin typeface="+mn-lt"/>
                <a:cs typeface="Arial"/>
              </a:rPr>
            </a:br>
            <a:endParaRPr lang="en-US" sz="3200" dirty="0">
              <a:latin typeface="+mn-lt"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332001" y="1574188"/>
            <a:ext cx="6249890" cy="4290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 smtClean="0"/>
              <a:t>Mapped aflatoxin hotspots in </a:t>
            </a:r>
            <a:r>
              <a:rPr lang="en-US" sz="2400" dirty="0" err="1" smtClean="0"/>
              <a:t>Manyara</a:t>
            </a:r>
            <a:r>
              <a:rPr lang="en-US" sz="2400" dirty="0"/>
              <a:t> </a:t>
            </a:r>
            <a:r>
              <a:rPr lang="en-US" sz="2400" dirty="0" smtClean="0"/>
              <a:t>and </a:t>
            </a:r>
            <a:r>
              <a:rPr lang="en-US" sz="2400" dirty="0"/>
              <a:t>D</a:t>
            </a:r>
            <a:r>
              <a:rPr lang="en-US" sz="2400" dirty="0" smtClean="0"/>
              <a:t>odoma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Developed complementary </a:t>
            </a:r>
            <a:r>
              <a:rPr lang="en-US" sz="2400" dirty="0"/>
              <a:t>feeding based on </a:t>
            </a:r>
            <a:r>
              <a:rPr lang="en-US" sz="2400" dirty="0" smtClean="0"/>
              <a:t>local AR legumes </a:t>
            </a:r>
            <a:r>
              <a:rPr lang="en-US" sz="2400" dirty="0"/>
              <a:t>and </a:t>
            </a:r>
            <a:r>
              <a:rPr lang="en-US" sz="2400" dirty="0" smtClean="0"/>
              <a:t>cereals</a:t>
            </a:r>
            <a:endParaRPr lang="en-IN" sz="2400" dirty="0" smtClean="0"/>
          </a:p>
          <a:p>
            <a:pPr>
              <a:lnSpc>
                <a:spcPct val="120000"/>
              </a:lnSpc>
            </a:pPr>
            <a:r>
              <a:rPr lang="en-IN" sz="2400" dirty="0" smtClean="0"/>
              <a:t>Improvements </a:t>
            </a:r>
            <a:r>
              <a:rPr lang="en-IN" sz="2400" dirty="0"/>
              <a:t>in child feeding after being fed legume + cereal based aflatoxin free diets </a:t>
            </a:r>
            <a:endParaRPr lang="en-IN" sz="2400" dirty="0" smtClean="0"/>
          </a:p>
          <a:p>
            <a:pPr>
              <a:lnSpc>
                <a:spcPct val="120000"/>
              </a:lnSpc>
            </a:pPr>
            <a:r>
              <a:rPr lang="en-IN" sz="2400" dirty="0" smtClean="0"/>
              <a:t>Conducted </a:t>
            </a:r>
            <a:r>
              <a:rPr lang="en-IN" sz="2400" dirty="0" smtClean="0"/>
              <a:t>a gender </a:t>
            </a:r>
            <a:r>
              <a:rPr lang="en-IN" sz="2400" dirty="0"/>
              <a:t>i</a:t>
            </a:r>
            <a:r>
              <a:rPr lang="en-IN" sz="2400" dirty="0" smtClean="0"/>
              <a:t>nclusive baseline to understand the infant and young child feeding </a:t>
            </a:r>
            <a:r>
              <a:rPr lang="en-IN" sz="2400" dirty="0" smtClean="0"/>
              <a:t>opportunities</a:t>
            </a:r>
            <a:r>
              <a:rPr lang="en-IN" sz="2400" dirty="0" smtClean="0"/>
              <a:t>/challenges</a:t>
            </a:r>
            <a:endParaRPr lang="en-IN" sz="2400" dirty="0"/>
          </a:p>
        </p:txBody>
      </p:sp>
      <p:pic>
        <p:nvPicPr>
          <p:cNvPr id="5" name="Picture 4" descr="C:\Users\zxhyandzxyh\Desktop\photos\IMG_20151125_1040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344" y="912314"/>
            <a:ext cx="1979951" cy="25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007" y="3626094"/>
            <a:ext cx="1344612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607" y="4997694"/>
            <a:ext cx="1636713" cy="138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807" y="4997694"/>
            <a:ext cx="13684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6360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593</Words>
  <Application>Microsoft Macintosh PowerPoint</Application>
  <PresentationFormat>On-screen Show (4:3)</PresentationFormat>
  <Paragraphs>160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Microsoft Word Document</vt:lpstr>
      <vt:lpstr>Aflatoxin mitigation to improve nutrition, safety and market competitiveness</vt:lpstr>
      <vt:lpstr>Livelihood assets: Income: Crops predominate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2012-2016 key results </vt:lpstr>
      <vt:lpstr>Status quo and moving forward</vt:lpstr>
      <vt:lpstr>Thank you</vt:lpstr>
    </vt:vector>
  </TitlesOfParts>
  <Company>SLU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packages for genetic intensification</dc:title>
  <dc:creator>Patrick Okori</dc:creator>
  <cp:lastModifiedBy>Patrick Okori</cp:lastModifiedBy>
  <cp:revision>23</cp:revision>
  <dcterms:created xsi:type="dcterms:W3CDTF">2016-06-29T19:01:12Z</dcterms:created>
  <dcterms:modified xsi:type="dcterms:W3CDTF">2016-06-30T05:33:11Z</dcterms:modified>
</cp:coreProperties>
</file>